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  <p:sldMasterId id="2147483827" r:id="rId2"/>
  </p:sldMasterIdLst>
  <p:sldIdLst>
    <p:sldId id="263" r:id="rId3"/>
    <p:sldId id="267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66" r:id="rId14"/>
    <p:sldId id="258" r:id="rId15"/>
    <p:sldId id="268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80"/>
    <a:srgbClr val="41719C"/>
    <a:srgbClr val="B2B2B2"/>
    <a:srgbClr val="5B9BD5"/>
    <a:srgbClr val="70DDEC"/>
    <a:srgbClr val="49D4E7"/>
    <a:srgbClr val="000000"/>
    <a:srgbClr val="D4E5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талья Батлук" userId="96b6370d10def765" providerId="LiveId" clId="{B9F9C240-B6B6-4791-8744-E188D9ECF360}"/>
    <pc:docChg chg="undo custSel addSld delSld modSld sldOrd">
      <pc:chgData name="Наталья Батлук" userId="96b6370d10def765" providerId="LiveId" clId="{B9F9C240-B6B6-4791-8744-E188D9ECF360}" dt="2021-02-05T10:08:00.306" v="75" actId="1076"/>
      <pc:docMkLst>
        <pc:docMk/>
      </pc:docMkLst>
      <pc:sldChg chg="addSp delSp modSp add del mod">
        <pc:chgData name="Наталья Батлук" userId="96b6370d10def765" providerId="LiveId" clId="{B9F9C240-B6B6-4791-8744-E188D9ECF360}" dt="2021-02-05T10:08:00.306" v="75" actId="1076"/>
        <pc:sldMkLst>
          <pc:docMk/>
          <pc:sldMk cId="1691642871" sldId="258"/>
        </pc:sldMkLst>
        <pc:spChg chg="add del">
          <ac:chgData name="Наталья Батлук" userId="96b6370d10def765" providerId="LiveId" clId="{B9F9C240-B6B6-4791-8744-E188D9ECF360}" dt="2021-02-05T10:06:50.507" v="6" actId="22"/>
          <ac:spMkLst>
            <pc:docMk/>
            <pc:sldMk cId="1691642871" sldId="258"/>
            <ac:spMk id="3" creationId="{725A061A-1484-4297-9C2E-8F9DD3807C06}"/>
          </ac:spMkLst>
        </pc:spChg>
        <pc:spChg chg="add mod">
          <ac:chgData name="Наталья Батлук" userId="96b6370d10def765" providerId="LiveId" clId="{B9F9C240-B6B6-4791-8744-E188D9ECF360}" dt="2021-02-05T10:07:52.094" v="72" actId="14100"/>
          <ac:spMkLst>
            <pc:docMk/>
            <pc:sldMk cId="1691642871" sldId="258"/>
            <ac:spMk id="5" creationId="{CD66914A-929D-4CF0-90BE-0AE99AD3B595}"/>
          </ac:spMkLst>
        </pc:spChg>
        <pc:picChg chg="add mod modCrop">
          <ac:chgData name="Наталья Батлук" userId="96b6370d10def765" providerId="LiveId" clId="{B9F9C240-B6B6-4791-8744-E188D9ECF360}" dt="2021-02-05T10:08:00.306" v="75" actId="1076"/>
          <ac:picMkLst>
            <pc:docMk/>
            <pc:sldMk cId="1691642871" sldId="258"/>
            <ac:picMk id="4" creationId="{9EBA4AC6-59C2-4044-8BEE-E8BCDFFF13C7}"/>
          </ac:picMkLst>
        </pc:picChg>
      </pc:sldChg>
      <pc:sldChg chg="ord">
        <pc:chgData name="Наталья Батлук" userId="96b6370d10def765" providerId="LiveId" clId="{B9F9C240-B6B6-4791-8744-E188D9ECF360}" dt="2021-02-05T10:06:22.912" v="3"/>
        <pc:sldMkLst>
          <pc:docMk/>
          <pc:sldMk cId="1076628936" sldId="26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66AE2-B7F5-4132-A405-34439BA08B39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F682-21EB-40FD-BBC8-70E0E4EB75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544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66AE2-B7F5-4132-A405-34439BA08B39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F682-21EB-40FD-BBC8-70E0E4EB75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652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66AE2-B7F5-4132-A405-34439BA08B39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F682-21EB-40FD-BBC8-70E0E4EB75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17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66AE2-B7F5-4132-A405-34439BA08B39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F682-21EB-40FD-BBC8-70E0E4EB7577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008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66AE2-B7F5-4132-A405-34439BA08B39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F682-21EB-40FD-BBC8-70E0E4EB75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172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66AE2-B7F5-4132-A405-34439BA08B39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F682-21EB-40FD-BBC8-70E0E4EB75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15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66AE2-B7F5-4132-A405-34439BA08B39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F682-21EB-40FD-BBC8-70E0E4EB75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966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66AE2-B7F5-4132-A405-34439BA08B39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F682-21EB-40FD-BBC8-70E0E4EB75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574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66AE2-B7F5-4132-A405-34439BA08B39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F682-21EB-40FD-BBC8-70E0E4EB75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1782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66AE2-B7F5-4132-A405-34439BA08B39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F682-21EB-40FD-BBC8-70E0E4EB75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926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66AE2-B7F5-4132-A405-34439BA08B39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F682-21EB-40FD-BBC8-70E0E4EB75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140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66AE2-B7F5-4132-A405-34439BA08B39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F682-21EB-40FD-BBC8-70E0E4EB75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5088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66AE2-B7F5-4132-A405-34439BA08B39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F682-21EB-40FD-BBC8-70E0E4EB75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0225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66AE2-B7F5-4132-A405-34439BA08B39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F682-21EB-40FD-BBC8-70E0E4EB75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447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66AE2-B7F5-4132-A405-34439BA08B39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F682-21EB-40FD-BBC8-70E0E4EB75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883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66AE2-B7F5-4132-A405-34439BA08B39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F682-21EB-40FD-BBC8-70E0E4EB757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89321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66AE2-B7F5-4132-A405-34439BA08B39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F682-21EB-40FD-BBC8-70E0E4EB75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59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66AE2-B7F5-4132-A405-34439BA08B39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F682-21EB-40FD-BBC8-70E0E4EB757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02800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66AE2-B7F5-4132-A405-34439BA08B39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F682-21EB-40FD-BBC8-70E0E4EB75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5338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66AE2-B7F5-4132-A405-34439BA08B39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F682-21EB-40FD-BBC8-70E0E4EB75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5192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66AE2-B7F5-4132-A405-34439BA08B39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F682-21EB-40FD-BBC8-70E0E4EB75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2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66AE2-B7F5-4132-A405-34439BA08B39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F682-21EB-40FD-BBC8-70E0E4EB75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682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66AE2-B7F5-4132-A405-34439BA08B39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F682-21EB-40FD-BBC8-70E0E4EB75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681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66AE2-B7F5-4132-A405-34439BA08B39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F682-21EB-40FD-BBC8-70E0E4EB757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871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66AE2-B7F5-4132-A405-34439BA08B39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F682-21EB-40FD-BBC8-70E0E4EB7577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3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66AE2-B7F5-4132-A405-34439BA08B39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F682-21EB-40FD-BBC8-70E0E4EB75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46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66AE2-B7F5-4132-A405-34439BA08B39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F682-21EB-40FD-BBC8-70E0E4EB75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552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66AE2-B7F5-4132-A405-34439BA08B39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F682-21EB-40FD-BBC8-70E0E4EB75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188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34000">
              <a:srgbClr val="62D2ED">
                <a:alpha val="69000"/>
                <a:lumMod val="68000"/>
                <a:lumOff val="32000"/>
              </a:srgbClr>
            </a:gs>
            <a:gs pos="7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6866AE2-B7F5-4132-A405-34439BA08B39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DF682-21EB-40FD-BBC8-70E0E4EB75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31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rgbClr val="62D2ED">
                <a:alpha val="69000"/>
                <a:lumMod val="68000"/>
                <a:lumOff val="32000"/>
              </a:srgbClr>
            </a:gs>
            <a:gs pos="7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6866AE2-B7F5-4132-A405-34439BA08B39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04DF682-21EB-40FD-BBC8-70E0E4EB75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0611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3%D1%80%D0%B5%D1%87%D0%B5%D1%81%D0%BA%D0%B8%D0%B9_%D1%8F%D0%B7%D1%8B%D0%BA" TargetMode="External"/><Relationship Id="rId7" Type="http://schemas.openxmlformats.org/officeDocument/2006/relationships/hyperlink" Target="https://ru.wikipedia.org/wiki/%D0%9C%D0%B0%D0%BA%D1%80%D0%BE%D0%BC%D0%BE%D0%BB%D0%B5%D0%BA%D1%83%D0%BB%D0%B0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ru.wikipedia.org/wiki/%D0%9C%D0%BE%D0%BD%D0%BE%D0%BC%D0%B5%D1%80%D0%BD%D0%BE%D0%B5_%D0%B7%D0%B2%D0%B5%D0%BD%D0%BE" TargetMode="External"/><Relationship Id="rId5" Type="http://schemas.openxmlformats.org/officeDocument/2006/relationships/hyperlink" Target="https://ru.wiktionary.org/wiki/%CE%BC%CE%AD%CF%81%CE%BF%CF%82#%D0%93%D1%80%D0%B5%D1%87%D0%B5%D1%81%D0%BA%D0%B8%D0%B9" TargetMode="External"/><Relationship Id="rId4" Type="http://schemas.openxmlformats.org/officeDocument/2006/relationships/hyperlink" Target="https://ru.wikipedia.org/wiki/%D0%9F%D0%BE%D0%BB%D0%B8-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ultmir.ru/chto-takoe-morskaya-pishhevaya-cep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zastavok.net/priroda/36387-cherepaha_okean_podvodnyiy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567543" cy="6858000"/>
          </a:xfrm>
          <a:prstGeom prst="rect">
            <a:avLst/>
          </a:prstGeom>
          <a:solidFill>
            <a:srgbClr val="70DD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499" t="12499" r="21022" b="15789"/>
          <a:stretch/>
        </p:blipFill>
        <p:spPr>
          <a:xfrm>
            <a:off x="0" y="0"/>
            <a:ext cx="1567543" cy="1304291"/>
          </a:xfrm>
          <a:prstGeom prst="rect">
            <a:avLst/>
          </a:prstGeom>
          <a:solidFill>
            <a:srgbClr val="000000"/>
          </a:solidFill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19759"/>
          <a:stretch/>
        </p:blipFill>
        <p:spPr>
          <a:xfrm>
            <a:off x="1567543" y="0"/>
            <a:ext cx="10635217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760" y="-5546"/>
            <a:ext cx="12192000" cy="6858000"/>
          </a:xfrm>
          <a:prstGeom prst="rect">
            <a:avLst/>
          </a:prstGeom>
          <a:solidFill>
            <a:srgbClr val="B2B2B2">
              <a:alpha val="5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969623" y="1872343"/>
            <a:ext cx="71671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Один день без пластика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43703" y="534987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663544" y="6180529"/>
            <a:ext cx="3476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Составитель – Наталья </a:t>
            </a:r>
            <a:r>
              <a:rPr lang="ru-RU" dirty="0" err="1"/>
              <a:t>Батлук</a:t>
            </a:r>
            <a:r>
              <a:rPr lang="ru-RU" dirty="0"/>
              <a:t>, </a:t>
            </a:r>
            <a:r>
              <a:rPr lang="en-US" sz="1000" dirty="0"/>
              <a:t>https://www.facebook.com/profile.php?id=100010033322013</a:t>
            </a:r>
            <a:endParaRPr lang="ru-RU" sz="1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25178" t="10857" r="68679" b="79619"/>
          <a:stretch/>
        </p:blipFill>
        <p:spPr>
          <a:xfrm>
            <a:off x="11297057" y="6050605"/>
            <a:ext cx="748938" cy="65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77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4324" b="5405"/>
          <a:stretch/>
        </p:blipFill>
        <p:spPr>
          <a:xfrm>
            <a:off x="1584960" y="1065736"/>
            <a:ext cx="4145218" cy="28024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10076" b="11425"/>
          <a:stretch/>
        </p:blipFill>
        <p:spPr>
          <a:xfrm>
            <a:off x="5791200" y="983295"/>
            <a:ext cx="4319451" cy="28848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960" y="3971263"/>
            <a:ext cx="4145218" cy="27648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3940543"/>
            <a:ext cx="4319451" cy="28262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5818" y="225175"/>
            <a:ext cx="6670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Есть наблюдения о том, что морские обитатели заглатывают пластик, принимая его за добычу</a:t>
            </a:r>
          </a:p>
        </p:txBody>
      </p:sp>
    </p:spTree>
    <p:extLst>
      <p:ext uri="{BB962C8B-B14F-4D97-AF65-F5344CB8AC3E}">
        <p14:creationId xmlns:p14="http://schemas.microsoft.com/office/powerpoint/2010/main" val="176667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1739"/>
          <a:stretch/>
        </p:blipFill>
        <p:spPr>
          <a:xfrm>
            <a:off x="2447108" y="1184366"/>
            <a:ext cx="6470469" cy="55146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91839" y="121920"/>
            <a:ext cx="513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Сколько времени нужно </a:t>
            </a:r>
          </a:p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для разложения мусора?</a:t>
            </a:r>
          </a:p>
        </p:txBody>
      </p:sp>
    </p:spTree>
    <p:extLst>
      <p:ext uri="{BB962C8B-B14F-4D97-AF65-F5344CB8AC3E}">
        <p14:creationId xmlns:p14="http://schemas.microsoft.com/office/powerpoint/2010/main" val="1920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854" y="0"/>
            <a:ext cx="8298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28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BA4AC6-59C2-4044-8BEE-E8BCDFFF13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108"/>
          <a:stretch/>
        </p:blipFill>
        <p:spPr>
          <a:xfrm>
            <a:off x="3030661" y="647310"/>
            <a:ext cx="5980175" cy="60677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66914A-929D-4CF0-90BE-0AE99AD3B595}"/>
              </a:ext>
            </a:extLst>
          </p:cNvPr>
          <p:cNvSpPr txBox="1"/>
          <p:nvPr/>
        </p:nvSpPr>
        <p:spPr>
          <a:xfrm>
            <a:off x="2334827" y="213064"/>
            <a:ext cx="791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Кроссворд по теме занятия  «Один день без пластика»</a:t>
            </a:r>
          </a:p>
        </p:txBody>
      </p:sp>
    </p:spTree>
    <p:extLst>
      <p:ext uri="{BB962C8B-B14F-4D97-AF65-F5344CB8AC3E}">
        <p14:creationId xmlns:p14="http://schemas.microsoft.com/office/powerpoint/2010/main" val="1691642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567543" cy="6858000"/>
          </a:xfrm>
          <a:prstGeom prst="rect">
            <a:avLst/>
          </a:prstGeom>
          <a:solidFill>
            <a:srgbClr val="70DD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499" t="12499" r="21022" b="15789"/>
          <a:stretch/>
        </p:blipFill>
        <p:spPr>
          <a:xfrm>
            <a:off x="0" y="0"/>
            <a:ext cx="1567543" cy="1304291"/>
          </a:xfrm>
          <a:prstGeom prst="rect">
            <a:avLst/>
          </a:prstGeom>
          <a:solidFill>
            <a:srgbClr val="000000"/>
          </a:solidFill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19759"/>
          <a:stretch/>
        </p:blipFill>
        <p:spPr>
          <a:xfrm>
            <a:off x="1567543" y="0"/>
            <a:ext cx="10635217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760" y="-5546"/>
            <a:ext cx="12192000" cy="6858000"/>
          </a:xfrm>
          <a:prstGeom prst="rect">
            <a:avLst/>
          </a:prstGeom>
          <a:solidFill>
            <a:srgbClr val="B2B2B2">
              <a:alpha val="5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926080" y="676855"/>
            <a:ext cx="71671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chemeClr val="accent1">
                    <a:lumMod val="50000"/>
                  </a:schemeClr>
                </a:solidFill>
              </a:rPr>
              <a:t>Попробуем прожить один день без пластика?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43703" y="534987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663544" y="6180529"/>
            <a:ext cx="3476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Составитель – Наталья </a:t>
            </a:r>
            <a:r>
              <a:rPr lang="ru-RU" dirty="0" err="1"/>
              <a:t>Батлук</a:t>
            </a:r>
            <a:r>
              <a:rPr lang="ru-RU" dirty="0"/>
              <a:t>, </a:t>
            </a:r>
            <a:r>
              <a:rPr lang="en-US" sz="1000" dirty="0"/>
              <a:t>https://www.facebook.com/profile.php?id=100010033322013</a:t>
            </a:r>
            <a:endParaRPr lang="ru-RU" sz="1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25178" t="10857" r="68679" b="79619"/>
          <a:stretch/>
        </p:blipFill>
        <p:spPr>
          <a:xfrm>
            <a:off x="11297057" y="6050605"/>
            <a:ext cx="748938" cy="65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09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7168" y="1297578"/>
            <a:ext cx="10273644" cy="5338354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5 трлн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/>
              <a:t>полиэтиленовых пакетов ежегодно в мире изготавливают (если их связать вместе, то ими можно будет обернуть Землю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7 раз</a:t>
            </a:r>
            <a:r>
              <a:rPr lang="ru-RU" dirty="0"/>
              <a:t>). 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160 тысяч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/>
              <a:t>пластиковых пакетов используется в мире каждую секунду. 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270 000 рублей </a:t>
            </a:r>
            <a:r>
              <a:rPr lang="ru-RU" dirty="0"/>
              <a:t>требуется примерно на переработку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1 тонны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/>
              <a:t>пакетов. 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25 минут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/>
              <a:t>в среднем служит своему владельцу один полиэтиленовый кулёк.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300–700 лет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/>
              <a:t>(в зависимости от материала) разлагаются в среднем полиэтиленовые пакеты. 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100 тысяч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/>
              <a:t>морских животных и около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1 млн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/>
              <a:t>морских птиц каждый год в мире погибает из-за пластиковых пакетов. Чаще всего они принимают кульки за еду, в частности, за медуз.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349829" y="712803"/>
            <a:ext cx="10128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О загрязнении пластиком: в цифрах и фактах</a:t>
            </a:r>
          </a:p>
        </p:txBody>
      </p:sp>
    </p:spTree>
    <p:extLst>
      <p:ext uri="{BB962C8B-B14F-4D97-AF65-F5344CB8AC3E}">
        <p14:creationId xmlns:p14="http://schemas.microsoft.com/office/powerpoint/2010/main" val="465865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67795" y="599592"/>
            <a:ext cx="2865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Полимеры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3668" y="1498758"/>
            <a:ext cx="3960269" cy="39602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67795" y="6470468"/>
            <a:ext cx="76896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Источник - </a:t>
            </a:r>
            <a:r>
              <a:rPr lang="en-US" sz="1100" dirty="0"/>
              <a:t>https://ru.wikipedia.org/wiki/%D0%9F%D0%BE%D0%BB%D0%B8%D0%BC%D0%B5%D1%80%D1%8B</a:t>
            </a:r>
            <a:endParaRPr lang="ru-RU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5773784" y="1420382"/>
            <a:ext cx="52425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Полиме́ры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 (от 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hlinkClick r:id="rId3" tooltip="Греческий язык"/>
              </a:rPr>
              <a:t>греч.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hlinkClick r:id="rId4" tooltip="Поли-"/>
              </a:rPr>
              <a:t>π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hlinkClick r:id="rId4" tooltip="Поли-"/>
              </a:rPr>
              <a:t>ολύ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 «много» + 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hlinkClick r:id="rId5" tooltip="wikt:μέρος"/>
              </a:rPr>
              <a:t>μέρος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 «часть»)  вещества, состоящие из «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hlinkClick r:id="rId6" tooltip="Мономерное звено"/>
              </a:rPr>
              <a:t>мономерных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hlinkClick r:id="rId6" tooltip="Мономерное звено"/>
              </a:rPr>
              <a:t> звеньев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», соединённых в длинные 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hlinkClick r:id="rId7" tooltip="Макромолекула"/>
              </a:rPr>
              <a:t>макромолекулы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 химическими или координационными связями. 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По химическому составу все полимеры подразделяются на органические, неорганические и элементоорганические (содержащие в органической цепи неорганические атомы).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Бывают природные полимеры, искусственные и синтетические  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054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8254" b="6667"/>
          <a:stretch/>
        </p:blipFill>
        <p:spPr>
          <a:xfrm>
            <a:off x="945903" y="0"/>
            <a:ext cx="10139253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4E5F4">
              <a:alpha val="3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501" y="725418"/>
            <a:ext cx="2324071" cy="30083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092" y="4659085"/>
            <a:ext cx="2384888" cy="15883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3545" y="1414000"/>
            <a:ext cx="43804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</a:rPr>
              <a:t>Александр </a:t>
            </a:r>
            <a:r>
              <a:rPr lang="ru-RU" sz="2000" b="1" i="1" dirty="0" err="1">
                <a:solidFill>
                  <a:schemeClr val="accent1">
                    <a:lumMod val="75000"/>
                  </a:schemeClr>
                </a:solidFill>
              </a:rPr>
              <a:t>Паркес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</a:rPr>
              <a:t>(англ. </a:t>
            </a:r>
            <a:r>
              <a:rPr lang="ru-RU" sz="2000" b="1" i="1" dirty="0" err="1">
                <a:solidFill>
                  <a:schemeClr val="accent1">
                    <a:lumMod val="75000"/>
                  </a:schemeClr>
                </a:solidFill>
              </a:rPr>
              <a:t>Alexander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accent1">
                    <a:lumMod val="75000"/>
                  </a:schemeClr>
                </a:solidFill>
              </a:rPr>
              <a:t>Parkes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endParaRPr lang="ru-RU" sz="2000" b="1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</a:rPr>
              <a:t>Годы жизни: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 29 декабря 1813 -29 июня 1890 г.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59085" y="3428999"/>
            <a:ext cx="41714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Английский металлург и изобретатель из Бирмингема (Британия). </a:t>
            </a:r>
          </a:p>
          <a:p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Создал 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</a:rPr>
              <a:t>паркезин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, первый искусственный пластик.</a:t>
            </a:r>
          </a:p>
        </p:txBody>
      </p:sp>
    </p:spTree>
    <p:extLst>
      <p:ext uri="{BB962C8B-B14F-4D97-AF65-F5344CB8AC3E}">
        <p14:creationId xmlns:p14="http://schemas.microsoft.com/office/powerpoint/2010/main" val="3600609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22348"/>
          <a:stretch/>
        </p:blipFill>
        <p:spPr>
          <a:xfrm>
            <a:off x="1876694" y="554179"/>
            <a:ext cx="3888381" cy="563961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26628" y="1007024"/>
            <a:ext cx="505968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Лео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</a:rPr>
              <a:t>Бакеланд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(англ.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</a:rPr>
              <a:t>Leo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</a:rPr>
              <a:t>Hendrik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</a:rPr>
              <a:t>Baekeland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Родился: 14 ноября 1863, Гент, Бельгия; умер: 23 февраля 1944,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</a:rPr>
              <a:t>Бикон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, штат Нью-Йорк, США.</a:t>
            </a:r>
          </a:p>
          <a:p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 Американский химик и изобретатель бельгийского происхождения, изобрёл фотобумагу (1893) и бакелит (1909) — первую недорогую и негорючую пластмассу универсального применения.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42218" y="6409509"/>
            <a:ext cx="39798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Источник - </a:t>
            </a:r>
            <a:r>
              <a:rPr lang="en-US" sz="1000" dirty="0"/>
              <a:t>https://www.bbc.com/russian/features-41389239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12570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434" y="325508"/>
            <a:ext cx="6204857" cy="50802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56114" y="5327358"/>
            <a:ext cx="6270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Товары из пластика быстро набрали популярность после Второй мировой войны из-за нехватки натуральных материалов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967" y="6577560"/>
            <a:ext cx="3981033" cy="2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54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31027" y="5790587"/>
            <a:ext cx="81195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Интерактивный вариант карты можно найти по ссылке или </a:t>
            </a:r>
            <a:r>
              <a:rPr lang="en-US" dirty="0"/>
              <a:t>QR</a:t>
            </a:r>
            <a:r>
              <a:rPr lang="ru-RU" dirty="0"/>
              <a:t>-коду.</a:t>
            </a:r>
          </a:p>
          <a:p>
            <a:endParaRPr lang="ru-RU" dirty="0"/>
          </a:p>
          <a:p>
            <a:r>
              <a:rPr lang="en-US" dirty="0"/>
              <a:t>https://app.dumpark.com/seas-of-plastic-2/#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0285" b="11746"/>
          <a:stretch/>
        </p:blipFill>
        <p:spPr>
          <a:xfrm>
            <a:off x="0" y="360200"/>
            <a:ext cx="12192000" cy="53470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32708" y="5033162"/>
            <a:ext cx="1628503" cy="16807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524" y="5240382"/>
            <a:ext cx="1288869" cy="128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76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3" y="1165790"/>
            <a:ext cx="9027057" cy="48976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55424" y="6424388"/>
            <a:ext cx="8436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Источник - </a:t>
            </a:r>
            <a:r>
              <a:rPr lang="en-US" sz="800" dirty="0"/>
              <a:t>https://zen.yandex.ru/media/maphub/mirovaia-plotnost-sudohodstva-5e97d4cf79955f4a2e8f9724?epik=dj0yJnU9ZWxXLVJfSFh0dnJIclFEblBTaEw4UU9qVnFVUVd3WXAmcD0wJm49QXFQT3Btb2hPcFQ2SUZzSjBtR1BvUSZ0PUFBQUFBR0FWQVc0</a:t>
            </a:r>
            <a:endParaRPr lang="ru-RU" sz="800" dirty="0"/>
          </a:p>
        </p:txBody>
      </p:sp>
      <p:sp>
        <p:nvSpPr>
          <p:cNvPr id="5" name="TextBox 4"/>
          <p:cNvSpPr txBox="1"/>
          <p:nvPr/>
        </p:nvSpPr>
        <p:spPr>
          <a:xfrm>
            <a:off x="3305832" y="421579"/>
            <a:ext cx="602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Карта плотности судоходства</a:t>
            </a:r>
          </a:p>
        </p:txBody>
      </p:sp>
    </p:spTree>
    <p:extLst>
      <p:ext uri="{BB962C8B-B14F-4D97-AF65-F5344CB8AC3E}">
        <p14:creationId xmlns:p14="http://schemas.microsoft.com/office/powerpoint/2010/main" val="2859714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8220" y="5233851"/>
            <a:ext cx="4981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Пищевая цепь – это взаимоотношения между несколькими видами живых организмов, при которых один вид является пищей для другого и так далее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84662" y="401041"/>
            <a:ext cx="5068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Морские обитатели связаны между собой пищевыми связями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982" y="1393371"/>
            <a:ext cx="4745936" cy="34578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41325" y="6211669"/>
            <a:ext cx="4657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/>
              <a:t>Источники: </a:t>
            </a:r>
          </a:p>
          <a:p>
            <a:r>
              <a:rPr lang="en-US" sz="900" dirty="0">
                <a:hlinkClick r:id="rId3"/>
              </a:rPr>
              <a:t>https://cultmir.ru/chto-takoe-morskaya-pishhevaya-cep/</a:t>
            </a:r>
            <a:endParaRPr lang="ru-RU" sz="900" dirty="0"/>
          </a:p>
          <a:p>
            <a:r>
              <a:rPr lang="en-US" sz="900" dirty="0">
                <a:hlinkClick r:id="rId4"/>
              </a:rPr>
              <a:t>https://zastavok.net/priroda/36387-cherepaha_okean_podvodnyiy.html</a:t>
            </a:r>
            <a:endParaRPr lang="ru-RU" sz="900" dirty="0"/>
          </a:p>
          <a:p>
            <a:endParaRPr lang="ru-RU" sz="9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252" y="907783"/>
            <a:ext cx="4302443" cy="24186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2252" y="3479187"/>
            <a:ext cx="4302443" cy="241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78063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Аспект</Template>
  <TotalTime>187</TotalTime>
  <Words>508</Words>
  <Application>Microsoft Office PowerPoint</Application>
  <PresentationFormat>Широкоэкранный</PresentationFormat>
  <Paragraphs>47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Calibri</vt:lpstr>
      <vt:lpstr>Calibri Light</vt:lpstr>
      <vt:lpstr>Century Gothic</vt:lpstr>
      <vt:lpstr>Wingdings 2</vt:lpstr>
      <vt:lpstr>Wingdings 3</vt:lpstr>
      <vt:lpstr>HDOfficeLightV0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Наталья Батлук</cp:lastModifiedBy>
  <cp:revision>20</cp:revision>
  <dcterms:created xsi:type="dcterms:W3CDTF">2021-01-29T14:46:14Z</dcterms:created>
  <dcterms:modified xsi:type="dcterms:W3CDTF">2021-02-05T10:13:43Z</dcterms:modified>
</cp:coreProperties>
</file>